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Amatic SC"/>
      <p:regular r:id="rId15"/>
      <p:bold r:id="rId16"/>
    </p:embeddedFont>
    <p:embeddedFont>
      <p:font typeface="Source Code Pr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maticSC-regular.fntdata"/><Relationship Id="rId14" Type="http://schemas.openxmlformats.org/officeDocument/2006/relationships/slide" Target="slides/slide9.xml"/><Relationship Id="rId17" Type="http://schemas.openxmlformats.org/officeDocument/2006/relationships/font" Target="fonts/SourceCodePro-regular.fntdata"/><Relationship Id="rId16" Type="http://schemas.openxmlformats.org/officeDocument/2006/relationships/font" Target="fonts/AmaticSC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b52d3bab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b52d3bab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b52d3bab5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b52d3bab5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b52d3bab5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b52d3bab5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b52d3bab5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b52d3bab5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b52d3bab5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b52d3bab5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b52d3bab5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b52d3bab5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b52d3bab5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b52d3bab5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cb52d3bab5_0_3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cb52d3bab5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Karel Čapek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Beranová, Černohorská, Remsová, Truněčková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43800" y="3089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5644"/>
              <a:t>Základní informace</a:t>
            </a:r>
            <a:r>
              <a:rPr lang="cs"/>
              <a:t> 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40481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cs" sz="3000">
                <a:solidFill>
                  <a:srgbClr val="000000"/>
                </a:solidFill>
                <a:highlight>
                  <a:schemeClr val="lt1"/>
                </a:highlight>
              </a:rPr>
              <a:t>Narozen: 9.1.1890</a:t>
            </a:r>
            <a:endParaRPr sz="30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40481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cs" sz="3000">
                <a:solidFill>
                  <a:srgbClr val="000000"/>
                </a:solidFill>
                <a:highlight>
                  <a:schemeClr val="lt1"/>
                </a:highlight>
              </a:rPr>
              <a:t>Úmrtí: 25.12.1938</a:t>
            </a:r>
            <a:endParaRPr sz="30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40481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cs" sz="3000">
                <a:solidFill>
                  <a:srgbClr val="000000"/>
                </a:solidFill>
                <a:highlight>
                  <a:schemeClr val="lt1"/>
                </a:highlight>
              </a:rPr>
              <a:t>Spisovatel, novinář, amatérský fotograf</a:t>
            </a:r>
            <a:endParaRPr sz="30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40481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cs" sz="3000">
                <a:solidFill>
                  <a:srgbClr val="000000"/>
                </a:solidFill>
                <a:highlight>
                  <a:schemeClr val="lt1"/>
                </a:highlight>
              </a:rPr>
              <a:t>Manželka: Olga Scheinpflugová</a:t>
            </a:r>
            <a:endParaRPr sz="30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-404812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❏"/>
            </a:pPr>
            <a:r>
              <a:rPr lang="cs" sz="3000">
                <a:solidFill>
                  <a:srgbClr val="000000"/>
                </a:solidFill>
                <a:highlight>
                  <a:schemeClr val="lt1"/>
                </a:highlight>
              </a:rPr>
              <a:t>Sourozenci: Josef a Helena </a:t>
            </a:r>
            <a:endParaRPr sz="30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000"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545150" cy="32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253925"/>
            <a:ext cx="2545150" cy="188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5942" y="2002150"/>
            <a:ext cx="2203634" cy="31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02875" y="0"/>
            <a:ext cx="3106405" cy="20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09575" y="2002150"/>
            <a:ext cx="4434425" cy="31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76600" y="0"/>
            <a:ext cx="3567399" cy="200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91950" y="2768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180"/>
              <a:t>Život</a:t>
            </a:r>
            <a:endParaRPr sz="5180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AutoNum type="arabicPeriod"/>
            </a:pPr>
            <a:r>
              <a:rPr lang="cs" sz="2700">
                <a:solidFill>
                  <a:srgbClr val="000000"/>
                </a:solidFill>
              </a:rPr>
              <a:t>Narozen v Malých Svatoňovicích </a:t>
            </a:r>
            <a:endParaRPr sz="2700">
              <a:solidFill>
                <a:srgbClr val="000000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AutoNum type="arabicPeriod"/>
            </a:pPr>
            <a:r>
              <a:rPr lang="cs" sz="2700">
                <a:solidFill>
                  <a:srgbClr val="000000"/>
                </a:solidFill>
              </a:rPr>
              <a:t>Obecná škola v Úpici </a:t>
            </a:r>
            <a:endParaRPr sz="2700">
              <a:solidFill>
                <a:srgbClr val="000000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AutoNum type="arabicPeriod"/>
            </a:pPr>
            <a:r>
              <a:rPr lang="cs" sz="2700">
                <a:solidFill>
                  <a:srgbClr val="000000"/>
                </a:solidFill>
              </a:rPr>
              <a:t>Gymnázium Hradec Králové</a:t>
            </a:r>
            <a:endParaRPr sz="2700">
              <a:solidFill>
                <a:srgbClr val="000000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AutoNum type="arabicPeriod"/>
            </a:pPr>
            <a:r>
              <a:rPr lang="cs" sz="2700">
                <a:solidFill>
                  <a:srgbClr val="000000"/>
                </a:solidFill>
              </a:rPr>
              <a:t>Gymnázium v Brně</a:t>
            </a:r>
            <a:endParaRPr sz="2700">
              <a:solidFill>
                <a:srgbClr val="000000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AutoNum type="arabicPeriod"/>
            </a:pPr>
            <a:r>
              <a:rPr lang="cs" sz="2700">
                <a:solidFill>
                  <a:srgbClr val="000000"/>
                </a:solidFill>
              </a:rPr>
              <a:t>Filozofická fakulta</a:t>
            </a:r>
            <a:endParaRPr sz="27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317075"/>
            <a:ext cx="4566300" cy="42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b="1" lang="cs" sz="2300">
                <a:solidFill>
                  <a:srgbClr val="000000"/>
                </a:solidFill>
              </a:rPr>
              <a:t>1917</a:t>
            </a:r>
            <a:r>
              <a:rPr lang="cs" sz="2300">
                <a:solidFill>
                  <a:srgbClr val="000000"/>
                </a:solidFill>
              </a:rPr>
              <a:t>- redaktor Národních listů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b="1" lang="cs" sz="2300">
                <a:solidFill>
                  <a:srgbClr val="000000"/>
                </a:solidFill>
              </a:rPr>
              <a:t>1921-1938</a:t>
            </a:r>
            <a:r>
              <a:rPr lang="cs" sz="2300">
                <a:solidFill>
                  <a:srgbClr val="000000"/>
                </a:solidFill>
              </a:rPr>
              <a:t> redaktor Lidových novin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b="1" lang="cs" sz="2300">
                <a:solidFill>
                  <a:srgbClr val="000000"/>
                </a:solidFill>
              </a:rPr>
              <a:t>1936</a:t>
            </a:r>
            <a:r>
              <a:rPr lang="cs" sz="2300">
                <a:solidFill>
                  <a:srgbClr val="000000"/>
                </a:solidFill>
              </a:rPr>
              <a:t>- navržen na Nobelovu cenu za literaturu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b="1" lang="cs" sz="2300">
                <a:solidFill>
                  <a:srgbClr val="000000"/>
                </a:solidFill>
              </a:rPr>
              <a:t>1937</a:t>
            </a:r>
            <a:r>
              <a:rPr lang="cs" sz="2300">
                <a:solidFill>
                  <a:srgbClr val="000000"/>
                </a:solidFill>
              </a:rPr>
              <a:t>- kongres Penklub </a:t>
            </a:r>
            <a:endParaRPr sz="2300">
              <a:solidFill>
                <a:srgbClr val="000000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Char char="❏"/>
            </a:pPr>
            <a:r>
              <a:rPr b="1" lang="cs" sz="2300">
                <a:solidFill>
                  <a:srgbClr val="000000"/>
                </a:solidFill>
              </a:rPr>
              <a:t>1938</a:t>
            </a:r>
            <a:r>
              <a:rPr lang="cs" sz="2300">
                <a:solidFill>
                  <a:srgbClr val="000000"/>
                </a:solidFill>
              </a:rPr>
              <a:t>- umírá v Praze</a:t>
            </a:r>
            <a:endParaRPr sz="2300">
              <a:solidFill>
                <a:srgbClr val="000000"/>
              </a:solidFill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600" y="513500"/>
            <a:ext cx="2918278" cy="42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825" y="0"/>
            <a:ext cx="7381551" cy="53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488250" y="3634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4980"/>
              <a:t>Díla</a:t>
            </a:r>
            <a:endParaRPr sz="4980"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❏"/>
            </a:pPr>
            <a:r>
              <a:rPr lang="cs" sz="2500" u="sng">
                <a:solidFill>
                  <a:srgbClr val="000000"/>
                </a:solidFill>
              </a:rPr>
              <a:t>Cestopis</a:t>
            </a:r>
            <a:r>
              <a:rPr lang="cs" sz="2500">
                <a:solidFill>
                  <a:srgbClr val="000000"/>
                </a:solidFill>
              </a:rPr>
              <a:t>: Anglické listy, Výlet do Španěl 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❏"/>
            </a:pPr>
            <a:r>
              <a:rPr lang="cs" sz="2500" u="sng">
                <a:solidFill>
                  <a:srgbClr val="000000"/>
                </a:solidFill>
              </a:rPr>
              <a:t>Povídky</a:t>
            </a:r>
            <a:r>
              <a:rPr lang="cs" sz="2500">
                <a:solidFill>
                  <a:srgbClr val="000000"/>
                </a:solidFill>
              </a:rPr>
              <a:t>: Trapné povídky, Povídky z jedné a druhé kapsy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❏"/>
            </a:pPr>
            <a:r>
              <a:rPr lang="cs" sz="2500" u="sng">
                <a:solidFill>
                  <a:srgbClr val="000000"/>
                </a:solidFill>
              </a:rPr>
              <a:t>Dramata</a:t>
            </a:r>
            <a:r>
              <a:rPr lang="cs" sz="2500">
                <a:solidFill>
                  <a:srgbClr val="000000"/>
                </a:solidFill>
              </a:rPr>
              <a:t>: </a:t>
            </a:r>
            <a:r>
              <a:rPr b="1" i="1" lang="cs" sz="2500">
                <a:solidFill>
                  <a:srgbClr val="000000"/>
                </a:solidFill>
              </a:rPr>
              <a:t>R.U.R</a:t>
            </a:r>
            <a:r>
              <a:rPr lang="cs" sz="2500">
                <a:solidFill>
                  <a:srgbClr val="000000"/>
                </a:solidFill>
              </a:rPr>
              <a:t>, Ze života hmyzu 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❏"/>
            </a:pPr>
            <a:r>
              <a:rPr lang="cs" sz="2500" u="sng">
                <a:solidFill>
                  <a:srgbClr val="000000"/>
                </a:solidFill>
              </a:rPr>
              <a:t>Román</a:t>
            </a:r>
            <a:r>
              <a:rPr lang="cs" sz="2500">
                <a:solidFill>
                  <a:srgbClr val="000000"/>
                </a:solidFill>
              </a:rPr>
              <a:t>: Válka s mloky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❏"/>
            </a:pPr>
            <a:r>
              <a:rPr lang="cs" sz="2500">
                <a:solidFill>
                  <a:srgbClr val="000000"/>
                </a:solidFill>
              </a:rPr>
              <a:t>Hovory s TGM </a:t>
            </a:r>
            <a:endParaRPr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5080"/>
              <a:t>R.U.R </a:t>
            </a:r>
            <a:endParaRPr sz="5080"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199375" y="1228675"/>
            <a:ext cx="4951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❏"/>
            </a:pPr>
            <a:r>
              <a:rPr lang="cs" sz="2700">
                <a:solidFill>
                  <a:srgbClr val="000000"/>
                </a:solidFill>
              </a:rPr>
              <a:t>Slovo robot </a:t>
            </a:r>
            <a:endParaRPr sz="2700">
              <a:solidFill>
                <a:srgbClr val="000000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❏"/>
            </a:pPr>
            <a:r>
              <a:rPr lang="cs" sz="2700">
                <a:solidFill>
                  <a:srgbClr val="000000"/>
                </a:solidFill>
              </a:rPr>
              <a:t>Autor varuje před technikou, která by se mohla obrátit proti lidstvu </a:t>
            </a:r>
            <a:endParaRPr sz="2700">
              <a:solidFill>
                <a:srgbClr val="000000"/>
              </a:solidFill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0875" y="292852"/>
            <a:ext cx="2832700" cy="44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Děkujeme za pozornost!!!!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